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26"/>
  </p:notesMasterIdLst>
  <p:handoutMasterIdLst>
    <p:handoutMasterId r:id="rId27"/>
  </p:handoutMasterIdLst>
  <p:sldIdLst>
    <p:sldId id="317" r:id="rId2"/>
    <p:sldId id="351" r:id="rId3"/>
    <p:sldId id="352" r:id="rId4"/>
    <p:sldId id="353" r:id="rId5"/>
    <p:sldId id="375" r:id="rId6"/>
    <p:sldId id="355" r:id="rId7"/>
    <p:sldId id="356" r:id="rId8"/>
    <p:sldId id="377" r:id="rId9"/>
    <p:sldId id="374" r:id="rId10"/>
    <p:sldId id="378" r:id="rId11"/>
    <p:sldId id="373" r:id="rId12"/>
    <p:sldId id="379" r:id="rId13"/>
    <p:sldId id="361" r:id="rId14"/>
    <p:sldId id="362" r:id="rId15"/>
    <p:sldId id="376" r:id="rId16"/>
    <p:sldId id="357" r:id="rId17"/>
    <p:sldId id="363" r:id="rId18"/>
    <p:sldId id="371" r:id="rId19"/>
    <p:sldId id="364" r:id="rId20"/>
    <p:sldId id="365" r:id="rId21"/>
    <p:sldId id="366" r:id="rId22"/>
    <p:sldId id="372" r:id="rId23"/>
    <p:sldId id="368" r:id="rId24"/>
    <p:sldId id="3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607"/>
    <a:srgbClr val="FFFFFF"/>
    <a:srgbClr val="601B14"/>
    <a:srgbClr val="FF0606"/>
    <a:srgbClr val="C3ABFF"/>
    <a:srgbClr val="068206"/>
    <a:srgbClr val="FFFF07"/>
    <a:srgbClr val="3B5EAF"/>
    <a:srgbClr val="3C5DAD"/>
    <a:srgbClr val="365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9068" autoAdjust="0"/>
  </p:normalViewPr>
  <p:slideViewPr>
    <p:cSldViewPr snapToGrid="0" snapToObjects="1">
      <p:cViewPr varScale="1">
        <p:scale>
          <a:sx n="92" d="100"/>
          <a:sy n="92" d="100"/>
        </p:scale>
        <p:origin x="6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12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Enrollment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(Sheet1!$A$1,Sheet1!$A$3,Sheet1!$A$5,Sheet1!$A$7)</c:f>
              <c:strCache>
                <c:ptCount val="4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</c:strCache>
            </c:strRef>
          </c:cat>
          <c:val>
            <c:numRef>
              <c:f>(Sheet1!$B$1,Sheet1!$B$3,Sheet1!$B$5,Sheet1!$B$7)</c:f>
              <c:numCache>
                <c:formatCode>General</c:formatCode>
                <c:ptCount val="4"/>
                <c:pt idx="0">
                  <c:v>60438</c:v>
                </c:pt>
                <c:pt idx="1">
                  <c:v>57934</c:v>
                </c:pt>
                <c:pt idx="2">
                  <c:v>55809</c:v>
                </c:pt>
                <c:pt idx="3">
                  <c:v>52449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520352"/>
        <c:axId val="87520912"/>
      </c:barChart>
      <c:catAx>
        <c:axId val="8752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20912"/>
        <c:crosses val="autoZero"/>
        <c:auto val="1"/>
        <c:lblAlgn val="ctr"/>
        <c:lblOffset val="100"/>
        <c:noMultiLvlLbl val="0"/>
      </c:catAx>
      <c:valAx>
        <c:axId val="87520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2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Sheet1!$O$5:$O$8</c:f>
              <c:strCache>
                <c:ptCount val="4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</c:strCache>
            </c:strRef>
          </c:cat>
          <c:val>
            <c:numRef>
              <c:f>Sheet1!$P$5:$P$8</c:f>
              <c:numCache>
                <c:formatCode>#,##0</c:formatCode>
                <c:ptCount val="4"/>
                <c:pt idx="0">
                  <c:v>7652014</c:v>
                </c:pt>
                <c:pt idx="1">
                  <c:v>7325733</c:v>
                </c:pt>
                <c:pt idx="2">
                  <c:v>6438887</c:v>
                </c:pt>
                <c:pt idx="3">
                  <c:v>5827964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210784"/>
        <c:axId val="153211344"/>
      </c:barChart>
      <c:catAx>
        <c:axId val="15321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11344"/>
        <c:crosses val="autoZero"/>
        <c:auto val="1"/>
        <c:lblAlgn val="ctr"/>
        <c:lblOffset val="100"/>
        <c:noMultiLvlLbl val="0"/>
      </c:catAx>
      <c:valAx>
        <c:axId val="15321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Ridership </a:t>
            </a:r>
            <a:r>
              <a:rPr lang="en-US" b="1" dirty="0"/>
              <a:t>from </a:t>
            </a:r>
            <a:r>
              <a:rPr lang="en-US" b="1" dirty="0" err="1" smtClean="0"/>
              <a:t>Wehner</a:t>
            </a:r>
            <a:r>
              <a:rPr lang="en-US" b="1" dirty="0" smtClean="0"/>
              <a:t> 1</a:t>
            </a:r>
            <a:r>
              <a:rPr lang="en-US" b="1" baseline="30000" dirty="0" smtClean="0"/>
              <a:t>st</a:t>
            </a:r>
            <a:r>
              <a:rPr lang="en-US" b="1" baseline="0" dirty="0" smtClean="0"/>
              <a:t> 6 weeks Fall 2016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('Wehner Board'!$J$2,'Wehner Board'!$J$5,'Wehner Board'!$J$8,'Wehner Board'!$J$11)</c:f>
              <c:strCache>
                <c:ptCount val="4"/>
                <c:pt idx="0">
                  <c:v>Route 03</c:v>
                </c:pt>
                <c:pt idx="1">
                  <c:v>Route 04</c:v>
                </c:pt>
                <c:pt idx="2">
                  <c:v>Route 06</c:v>
                </c:pt>
                <c:pt idx="3">
                  <c:v>Route 09</c:v>
                </c:pt>
              </c:strCache>
            </c:strRef>
          </c:cat>
          <c:val>
            <c:numRef>
              <c:f>('Wehner Board'!$K$2,'Wehner Board'!$K$5,'Wehner Board'!$K$8,'Wehner Board'!$K$11)</c:f>
              <c:numCache>
                <c:formatCode>#,##0</c:formatCode>
                <c:ptCount val="4"/>
                <c:pt idx="0">
                  <c:v>15923</c:v>
                </c:pt>
                <c:pt idx="1">
                  <c:v>15996</c:v>
                </c:pt>
                <c:pt idx="2">
                  <c:v>35456</c:v>
                </c:pt>
                <c:pt idx="3" formatCode="General">
                  <c:v>3033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213584"/>
        <c:axId val="153677088"/>
      </c:barChart>
      <c:catAx>
        <c:axId val="1532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77088"/>
        <c:crosses val="autoZero"/>
        <c:auto val="1"/>
        <c:lblAlgn val="ctr"/>
        <c:lblOffset val="100"/>
        <c:noMultiLvlLbl val="0"/>
      </c:catAx>
      <c:valAx>
        <c:axId val="15367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1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ACC76-F8BB-443A-80A8-ED1C83DF24B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9761-FAAF-4D3C-91D1-905E88B0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4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5361-7222-4F81-9773-36EF24DA86A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FBEBC-A892-4B0A-9C4F-88E83F1D3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At the </a:t>
            </a:r>
            <a:r>
              <a:rPr lang="en-US" sz="1200" dirty="0" err="1" smtClean="0"/>
              <a:t>Wehner</a:t>
            </a:r>
            <a:r>
              <a:rPr lang="en-US" sz="1200" dirty="0" smtClean="0"/>
              <a:t> Stop, the order of routes from front to back is 09, 03, 04 and 06.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The numbers indicate the passengers tend to use the buses in reverse order as they are the closest to </a:t>
            </a:r>
            <a:r>
              <a:rPr lang="en-US" sz="1200" dirty="0" err="1" smtClean="0"/>
              <a:t>Wehner</a:t>
            </a:r>
            <a:r>
              <a:rPr lang="en-US" sz="1200" smtClean="0"/>
              <a:t>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BEBC-A892-4B0A-9C4F-88E83F1D3A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4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should the name be?  Keep 08 and 06 to keep passengers straight.  Same bus stop used</a:t>
            </a:r>
            <a:r>
              <a:rPr lang="en-US" baseline="0" dirty="0" smtClean="0"/>
              <a:t> for 06/08.  Use 06 GSC and Blue Bell or use 06/08?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Combined 10 years ago.  Since then, GSC built, more parking at Reed Arena,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FBEBC-A892-4B0A-9C4F-88E83F1D3A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White">
          <a:xfrm>
            <a:off x="0" y="0"/>
            <a:ext cx="9144000" cy="6934200"/>
          </a:xfrm>
          <a:prstGeom prst="rect">
            <a:avLst/>
          </a:prstGeom>
          <a:gradFill flip="none" rotWithShape="1">
            <a:gsLst>
              <a:gs pos="47000">
                <a:srgbClr val="6D1F1F"/>
              </a:gs>
              <a:gs pos="0">
                <a:srgbClr val="AF4343"/>
              </a:gs>
              <a:gs pos="72000">
                <a:srgbClr val="320000"/>
              </a:gs>
              <a:gs pos="100000">
                <a:srgbClr val="320000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70152"/>
            <a:ext cx="3315896" cy="6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21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5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55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6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5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2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0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2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92875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6548315"/>
            <a:ext cx="1601819" cy="3096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563329"/>
            <a:ext cx="7772400" cy="1710813"/>
          </a:xfrm>
        </p:spPr>
        <p:txBody>
          <a:bodyPr>
            <a:normAutofit/>
          </a:bodyPr>
          <a:lstStyle/>
          <a:p>
            <a:r>
              <a:rPr lang="en-US" sz="5500" dirty="0" smtClean="0"/>
              <a:t>Fall 2017</a:t>
            </a:r>
            <a:endParaRPr lang="en-US" sz="55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274142"/>
            <a:ext cx="6400800" cy="2364658"/>
          </a:xfrm>
        </p:spPr>
        <p:txBody>
          <a:bodyPr>
            <a:normAutofit/>
          </a:bodyPr>
          <a:lstStyle/>
          <a:p>
            <a:r>
              <a:rPr lang="en-US" sz="5000" dirty="0" smtClean="0"/>
              <a:t>Proposed Route</a:t>
            </a:r>
          </a:p>
          <a:p>
            <a:r>
              <a:rPr lang="en-US" sz="5000" dirty="0" smtClean="0"/>
              <a:t>Modifications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2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Route 04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46" y="788258"/>
            <a:ext cx="7353508" cy="56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04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Shorten route to serve east campus </a:t>
            </a:r>
            <a:r>
              <a:rPr lang="en-US" dirty="0" smtClean="0"/>
              <a:t>only</a:t>
            </a:r>
          </a:p>
          <a:p>
            <a:r>
              <a:rPr lang="en-US" dirty="0" smtClean="0"/>
              <a:t>Transfer </a:t>
            </a:r>
            <a:r>
              <a:rPr lang="en-US" dirty="0"/>
              <a:t>to Route 01 </a:t>
            </a:r>
            <a:r>
              <a:rPr lang="en-US" dirty="0" smtClean="0"/>
              <a:t>for travel </a:t>
            </a:r>
            <a:r>
              <a:rPr lang="en-US" dirty="0"/>
              <a:t>to west </a:t>
            </a:r>
            <a:r>
              <a:rPr lang="en-US" dirty="0" smtClean="0"/>
              <a:t>campus</a:t>
            </a:r>
            <a:endParaRPr lang="en-US" dirty="0"/>
          </a:p>
          <a:p>
            <a:r>
              <a:rPr lang="en-US" dirty="0" smtClean="0"/>
              <a:t>Reduce 3 </a:t>
            </a:r>
            <a:r>
              <a:rPr lang="en-US" dirty="0"/>
              <a:t>buses to </a:t>
            </a:r>
            <a:r>
              <a:rPr lang="en-US" dirty="0" smtClean="0"/>
              <a:t>2 due to shortened route</a:t>
            </a:r>
          </a:p>
          <a:p>
            <a:r>
              <a:rPr lang="en-US" dirty="0" smtClean="0"/>
              <a:t>Reallocate </a:t>
            </a:r>
            <a:r>
              <a:rPr lang="en-US" dirty="0"/>
              <a:t>bus to Route 01 for </a:t>
            </a:r>
            <a:r>
              <a:rPr lang="en-US" dirty="0" smtClean="0"/>
              <a:t>capacity purposes</a:t>
            </a:r>
            <a:endParaRPr lang="en-US" dirty="0"/>
          </a:p>
          <a:p>
            <a:r>
              <a:rPr lang="en-US" dirty="0"/>
              <a:t>By modifying </a:t>
            </a:r>
            <a:r>
              <a:rPr lang="en-US" dirty="0" smtClean="0"/>
              <a:t>route</a:t>
            </a:r>
            <a:r>
              <a:rPr lang="en-US" dirty="0"/>
              <a:t>, frequency </a:t>
            </a:r>
            <a:r>
              <a:rPr lang="en-US" dirty="0" smtClean="0"/>
              <a:t>will improve to 10 minutes between buses</a:t>
            </a:r>
            <a:endParaRPr lang="en-US" dirty="0"/>
          </a:p>
          <a:p>
            <a:r>
              <a:rPr lang="en-US" dirty="0"/>
              <a:t>Route 04 will not service </a:t>
            </a:r>
            <a:r>
              <a:rPr lang="en-US" dirty="0" err="1"/>
              <a:t>Wehner</a:t>
            </a:r>
            <a:endParaRPr lang="en-US" dirty="0"/>
          </a:p>
          <a:p>
            <a:pPr lvl="1"/>
            <a:r>
              <a:rPr lang="en-US" dirty="0"/>
              <a:t>89% of total ridership on route use stops other than </a:t>
            </a:r>
            <a:r>
              <a:rPr lang="en-US" dirty="0" err="1"/>
              <a:t>Wehner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Routes 01, 03, 06 and 09 service </a:t>
            </a:r>
            <a:r>
              <a:rPr lang="en-US" dirty="0" err="1"/>
              <a:t>Wehner</a:t>
            </a:r>
            <a:r>
              <a:rPr lang="en-US" dirty="0"/>
              <a:t> and  MSC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77" y="193199"/>
            <a:ext cx="5486400" cy="62926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Usage of </a:t>
            </a:r>
            <a:r>
              <a:rPr lang="en-US" sz="3200" dirty="0" err="1" smtClean="0"/>
              <a:t>Wehner</a:t>
            </a:r>
            <a:r>
              <a:rPr lang="en-US" sz="3200" dirty="0" smtClean="0"/>
              <a:t> Stops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37523" y="5102286"/>
            <a:ext cx="8760538" cy="13169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Removing Route 04 will not impact travel to MSC - capacity is available on Route 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Route 04 currently only carries 4% of passengers from </a:t>
            </a:r>
            <a:r>
              <a:rPr lang="en-US" sz="2300" dirty="0" err="1" smtClean="0"/>
              <a:t>Wehner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graphicFrame>
        <p:nvGraphicFramePr>
          <p:cNvPr id="9" name="Picture Placeholder 8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964000"/>
              </p:ext>
            </p:extLst>
          </p:nvPr>
        </p:nvGraphicFramePr>
        <p:xfrm>
          <a:off x="1602557" y="904974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927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Route 06 and Route 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 06 </a:t>
            </a:r>
          </a:p>
          <a:p>
            <a:pPr lvl="1"/>
            <a:r>
              <a:rPr lang="en-US" dirty="0" smtClean="0"/>
              <a:t>3 buses</a:t>
            </a:r>
          </a:p>
          <a:p>
            <a:pPr lvl="1"/>
            <a:r>
              <a:rPr lang="en-US" dirty="0" smtClean="0"/>
              <a:t>Service to the MSC, </a:t>
            </a:r>
            <a:r>
              <a:rPr lang="en-US" dirty="0" err="1" smtClean="0"/>
              <a:t>Wehner</a:t>
            </a:r>
            <a:r>
              <a:rPr lang="en-US" dirty="0" smtClean="0"/>
              <a:t> and GSC </a:t>
            </a:r>
          </a:p>
          <a:p>
            <a:pPr lvl="1"/>
            <a:r>
              <a:rPr lang="en-US" dirty="0" smtClean="0"/>
              <a:t>7 minutes between buses</a:t>
            </a:r>
          </a:p>
          <a:p>
            <a:r>
              <a:rPr lang="en-US" dirty="0" smtClean="0"/>
              <a:t>Route 08</a:t>
            </a:r>
          </a:p>
          <a:p>
            <a:pPr lvl="1"/>
            <a:r>
              <a:rPr lang="en-US" dirty="0" smtClean="0"/>
              <a:t>2 buses</a:t>
            </a:r>
          </a:p>
          <a:p>
            <a:pPr lvl="1"/>
            <a:r>
              <a:rPr lang="en-US" dirty="0" smtClean="0"/>
              <a:t>Service to the MSC, PEAP, Reed Arena and Blue Bell Park</a:t>
            </a:r>
          </a:p>
          <a:p>
            <a:pPr lvl="1"/>
            <a:r>
              <a:rPr lang="en-US" dirty="0" smtClean="0"/>
              <a:t>10 minutes between buses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Proposed Route 06 GSC and </a:t>
            </a:r>
            <a:br>
              <a:rPr lang="en-US" sz="3800" dirty="0" smtClean="0"/>
            </a:br>
            <a:r>
              <a:rPr lang="en-US" sz="3800" dirty="0" smtClean="0"/>
              <a:t>Route 06 Blue Bell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Routes provides connection between north and south sides of campus without need to transfer</a:t>
            </a:r>
          </a:p>
          <a:p>
            <a:r>
              <a:rPr lang="en-US" dirty="0" smtClean="0"/>
              <a:t>Name changes to clarify direction</a:t>
            </a:r>
          </a:p>
          <a:p>
            <a:r>
              <a:rPr lang="en-US" dirty="0" smtClean="0"/>
              <a:t>Routes and stops remain the same</a:t>
            </a:r>
          </a:p>
          <a:p>
            <a:r>
              <a:rPr lang="en-US" dirty="0" smtClean="0"/>
              <a:t>Routes will use 5 </a:t>
            </a:r>
            <a:r>
              <a:rPr lang="en-US" dirty="0"/>
              <a:t>buses</a:t>
            </a:r>
          </a:p>
          <a:p>
            <a:r>
              <a:rPr lang="en-US" dirty="0" smtClean="0"/>
              <a:t>9 minute service between buses</a:t>
            </a:r>
          </a:p>
          <a:p>
            <a:r>
              <a:rPr lang="en-US" dirty="0" smtClean="0"/>
              <a:t>Heavy marketing and communication effort to educate passengers on change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7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Route 06-GSC and Route 06-Blue Bell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350" y="1189038"/>
            <a:ext cx="5053387" cy="397694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8150" y="2822418"/>
            <a:ext cx="4800600" cy="36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0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Off-Campus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Route 12 – Move main campus stop from 	MSC to the Trigon saving 5 minutes</a:t>
            </a:r>
          </a:p>
          <a:p>
            <a:r>
              <a:rPr lang="en-US" dirty="0"/>
              <a:t>Reallocating buses from off campus to on </a:t>
            </a:r>
            <a:r>
              <a:rPr lang="en-US" dirty="0" smtClean="0"/>
              <a:t>	campus </a:t>
            </a:r>
            <a:r>
              <a:rPr lang="en-US" dirty="0"/>
              <a:t>to better serve needs mid-day</a:t>
            </a:r>
          </a:p>
          <a:p>
            <a:r>
              <a:rPr lang="en-US" dirty="0"/>
              <a:t>Match quantity of buses to ridership levels </a:t>
            </a:r>
            <a:r>
              <a:rPr lang="en-US" dirty="0" smtClean="0"/>
              <a:t>	from </a:t>
            </a:r>
            <a:r>
              <a:rPr lang="en-US" dirty="0"/>
              <a:t>6pm to 8pm</a:t>
            </a:r>
          </a:p>
          <a:p>
            <a:r>
              <a:rPr lang="en-US" dirty="0" smtClean="0"/>
              <a:t>Night </a:t>
            </a:r>
            <a:r>
              <a:rPr lang="en-US" dirty="0"/>
              <a:t>Route 34 and 36 – Combine </a:t>
            </a:r>
            <a:r>
              <a:rPr lang="en-US" dirty="0" smtClean="0"/>
              <a:t>routes 	at night to better match ridership levels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25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58"/>
            <a:ext cx="8229600" cy="673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Route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" y="752475"/>
            <a:ext cx="8639175" cy="23878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Move main campus stop from </a:t>
            </a:r>
            <a:r>
              <a:rPr lang="en-US" dirty="0" smtClean="0"/>
              <a:t>MSC </a:t>
            </a:r>
            <a:r>
              <a:rPr lang="en-US" dirty="0"/>
              <a:t>to the </a:t>
            </a:r>
            <a:r>
              <a:rPr lang="en-US" dirty="0" smtClean="0"/>
              <a:t>Trigon</a:t>
            </a:r>
            <a:endParaRPr lang="en-US" dirty="0"/>
          </a:p>
          <a:p>
            <a:r>
              <a:rPr lang="en-US" dirty="0" smtClean="0"/>
              <a:t>Reduce run time by avoiding University Drive and Texas Avenue</a:t>
            </a:r>
          </a:p>
          <a:p>
            <a:r>
              <a:rPr lang="en-US" dirty="0" smtClean="0"/>
              <a:t>Avoid unprotected left turn from Texas Avenue to Lincoln</a:t>
            </a:r>
          </a:p>
          <a:p>
            <a:r>
              <a:rPr lang="en-US" dirty="0" smtClean="0"/>
              <a:t>Fish Pond stop is eliminated - access north side of campus via Route 01</a:t>
            </a:r>
          </a:p>
          <a:p>
            <a:r>
              <a:rPr lang="en-US" dirty="0" smtClean="0"/>
              <a:t>Route 12 Trigon stop located directly behind Route 01 for ease of transfer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419" y="3257550"/>
            <a:ext cx="7463885" cy="32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40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04" y="100484"/>
            <a:ext cx="7827666" cy="1215850"/>
          </a:xfrm>
        </p:spPr>
        <p:txBody>
          <a:bodyPr>
            <a:noAutofit/>
          </a:bodyPr>
          <a:lstStyle/>
          <a:p>
            <a:r>
              <a:rPr lang="en-US" sz="3800" dirty="0" smtClean="0"/>
              <a:t>Accommodating Ridership for Park West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672"/>
            <a:ext cx="8229600" cy="47629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Complex located between </a:t>
            </a:r>
            <a:r>
              <a:rPr lang="en-US" dirty="0" err="1" smtClean="0"/>
              <a:t>Penberthy</a:t>
            </a:r>
            <a:r>
              <a:rPr lang="en-US" dirty="0" smtClean="0"/>
              <a:t>, Luther and George Bush</a:t>
            </a:r>
          </a:p>
          <a:p>
            <a:r>
              <a:rPr lang="en-US" dirty="0" smtClean="0"/>
              <a:t>3700 beds for fall 2017</a:t>
            </a:r>
          </a:p>
          <a:p>
            <a:r>
              <a:rPr lang="en-US" dirty="0" smtClean="0"/>
              <a:t>Routes 35 and 36 currently travel by complex</a:t>
            </a:r>
          </a:p>
          <a:p>
            <a:r>
              <a:rPr lang="en-US" dirty="0" smtClean="0"/>
              <a:t>Relocate one stop on Route 35 for closer bus stop access for residents</a:t>
            </a:r>
          </a:p>
          <a:p>
            <a:r>
              <a:rPr lang="en-US" dirty="0" smtClean="0"/>
              <a:t>Route 36 will remain the same </a:t>
            </a:r>
          </a:p>
          <a:p>
            <a:r>
              <a:rPr lang="en-US" dirty="0" smtClean="0"/>
              <a:t>Add 1 bus to both routes for peak morning and afternoon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1548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Proposed Route 35 and </a:t>
            </a:r>
            <a:br>
              <a:rPr lang="en-US" sz="4200" dirty="0" smtClean="0"/>
            </a:br>
            <a:r>
              <a:rPr lang="en-US" sz="4200" dirty="0" smtClean="0"/>
              <a:t>Current Route 36</a:t>
            </a:r>
            <a:endParaRPr lang="en-US" sz="4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081549"/>
            <a:ext cx="4527549" cy="504507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629" y="1081088"/>
            <a:ext cx="4320791" cy="50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2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Recognize our limitations</a:t>
            </a:r>
          </a:p>
          <a:p>
            <a:pPr lvl="1"/>
            <a:r>
              <a:rPr lang="en-US" dirty="0" smtClean="0"/>
              <a:t>94 full-size buses to run day routes, night routes, charters, training and general / long-term maintenance</a:t>
            </a:r>
          </a:p>
          <a:p>
            <a:pPr lvl="1"/>
            <a:r>
              <a:rPr lang="en-US" dirty="0" smtClean="0"/>
              <a:t>Serve densest student populations</a:t>
            </a:r>
          </a:p>
          <a:p>
            <a:pPr lvl="1"/>
            <a:r>
              <a:rPr lang="en-US" dirty="0" smtClean="0"/>
              <a:t>Adapt to student growth and apartment location change</a:t>
            </a:r>
          </a:p>
          <a:p>
            <a:pPr lvl="1"/>
            <a:r>
              <a:rPr lang="en-US" dirty="0" smtClean="0"/>
              <a:t>Efficient, timely, dependable service</a:t>
            </a:r>
          </a:p>
        </p:txBody>
      </p:sp>
    </p:spTree>
    <p:extLst>
      <p:ext uri="{BB962C8B-B14F-4D97-AF65-F5344CB8AC3E}">
        <p14:creationId xmlns:p14="http://schemas.microsoft.com/office/powerpoint/2010/main" val="3151825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74"/>
            <a:ext cx="8229600" cy="733529"/>
          </a:xfrm>
        </p:spPr>
        <p:txBody>
          <a:bodyPr>
            <a:noAutofit/>
          </a:bodyPr>
          <a:lstStyle/>
          <a:p>
            <a:r>
              <a:rPr lang="en-US" sz="3600" dirty="0" smtClean="0"/>
              <a:t>Night Routes 34 and 36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818"/>
            <a:ext cx="3368709" cy="543098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Combine routes </a:t>
            </a:r>
            <a:r>
              <a:rPr lang="en-US" sz="2800" dirty="0" smtClean="0"/>
              <a:t>at night </a:t>
            </a:r>
            <a:r>
              <a:rPr lang="en-US" sz="2800" dirty="0"/>
              <a:t>to better match ridership </a:t>
            </a:r>
            <a:r>
              <a:rPr lang="en-US" sz="2800" dirty="0" smtClean="0"/>
              <a:t>levels</a:t>
            </a:r>
          </a:p>
          <a:p>
            <a:r>
              <a:rPr lang="en-US" sz="2800" dirty="0" smtClean="0"/>
              <a:t>Currently run this combination on weekends</a:t>
            </a:r>
          </a:p>
          <a:p>
            <a:r>
              <a:rPr lang="en-US" sz="2800" dirty="0" smtClean="0"/>
              <a:t>Route 36 data shows average ridership is 30-35 per trip until 8:30 pm</a:t>
            </a:r>
          </a:p>
          <a:p>
            <a:r>
              <a:rPr lang="en-US" sz="2800" dirty="0" smtClean="0"/>
              <a:t>Extend day buses to match current service until 8:30 pm to ease this transition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9463" y="894303"/>
            <a:ext cx="217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36 after 7p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8009" y="894303"/>
            <a:ext cx="221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36 after 7p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53" y="1263635"/>
            <a:ext cx="2549236" cy="5076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27" y="1281742"/>
            <a:ext cx="2507673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88"/>
            <a:ext cx="8229600" cy="703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Reallocating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783772"/>
            <a:ext cx="8872693" cy="19689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Currently reviewing data for all off campus routes to determine which routes can accommodate the reduction mid day and where to reallocate on campus.  Example: </a:t>
            </a:r>
          </a:p>
          <a:p>
            <a:pPr lvl="1"/>
            <a:r>
              <a:rPr lang="en-US" dirty="0" smtClean="0"/>
              <a:t>Route 26 – 5 to 4 buses from 11a-3p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2722684"/>
            <a:ext cx="8391236" cy="35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35"/>
            <a:ext cx="8229600" cy="954594"/>
          </a:xfrm>
        </p:spPr>
        <p:txBody>
          <a:bodyPr>
            <a:normAutofit/>
          </a:bodyPr>
          <a:lstStyle/>
          <a:p>
            <a:r>
              <a:rPr lang="en-US" sz="3800" dirty="0" smtClean="0"/>
              <a:t>Matching Buses to Ridership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70" y="923636"/>
            <a:ext cx="8802356" cy="10252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Match quantity of buses to ridership levels 	from 6pm to </a:t>
            </a:r>
            <a:r>
              <a:rPr lang="en-US" dirty="0" smtClean="0"/>
              <a:t>8pm Mon – Fri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0" y="2248428"/>
            <a:ext cx="8649773" cy="38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4"/>
            <a:ext cx="8229600" cy="64309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Matching Buses to Ridership</a:t>
            </a:r>
            <a:r>
              <a:rPr lang="en-US" sz="1800" dirty="0" smtClean="0"/>
              <a:t>(cont.)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" y="995074"/>
            <a:ext cx="5805380" cy="509168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07" y="995075"/>
            <a:ext cx="3094806" cy="49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80043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09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Focus for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Serve more students and utilize student service fees wisely by:</a:t>
            </a:r>
          </a:p>
          <a:p>
            <a:pPr lvl="1"/>
            <a:r>
              <a:rPr lang="en-US" dirty="0" smtClean="0"/>
              <a:t>Providing cost-effective service on- and off-campus</a:t>
            </a:r>
          </a:p>
          <a:p>
            <a:pPr lvl="1"/>
            <a:r>
              <a:rPr lang="en-US" dirty="0" smtClean="0"/>
              <a:t>Adapting and reallocating buses to serve areas most heavily populated by students</a:t>
            </a:r>
          </a:p>
          <a:p>
            <a:r>
              <a:rPr lang="en-US" dirty="0" smtClean="0"/>
              <a:t>Keeping costs down by not increasing the number of service hours  by: </a:t>
            </a:r>
          </a:p>
          <a:p>
            <a:pPr lvl="1"/>
            <a:r>
              <a:rPr lang="en-US" dirty="0" smtClean="0"/>
              <a:t>Reallocating buses from off campus to on campus to better serve needs mid-day</a:t>
            </a:r>
          </a:p>
          <a:p>
            <a:pPr lvl="1"/>
            <a:r>
              <a:rPr lang="en-US" dirty="0" smtClean="0"/>
              <a:t>Match quantity of buses to ridership levels from 6pm to 8pm</a:t>
            </a:r>
          </a:p>
          <a:p>
            <a:r>
              <a:rPr lang="en-US" dirty="0" smtClean="0"/>
              <a:t>New construction leads to higher ridership and shifting service areas</a:t>
            </a:r>
          </a:p>
          <a:p>
            <a:pPr lvl="1"/>
            <a:r>
              <a:rPr lang="en-US" dirty="0" smtClean="0"/>
              <a:t>Park West</a:t>
            </a:r>
          </a:p>
        </p:txBody>
      </p:sp>
    </p:spTree>
    <p:extLst>
      <p:ext uri="{BB962C8B-B14F-4D97-AF65-F5344CB8AC3E}">
        <p14:creationId xmlns:p14="http://schemas.microsoft.com/office/powerpoint/2010/main" val="35267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Population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23" y="1189038"/>
            <a:ext cx="6263148" cy="498562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1471" y="1091381"/>
            <a:ext cx="2684206" cy="53585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Students are moving from older to newer developments</a:t>
            </a:r>
          </a:p>
          <a:p>
            <a:r>
              <a:rPr lang="en-US" dirty="0" smtClean="0"/>
              <a:t>Ridership data continues to support this shift</a:t>
            </a:r>
          </a:p>
          <a:p>
            <a:r>
              <a:rPr lang="en-US" dirty="0"/>
              <a:t>Used this data to modify Route 34 last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61318"/>
            <a:ext cx="764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81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in Fall 2016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263192"/>
            <a:ext cx="37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15% increase in enrollment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1682" y="1263192"/>
            <a:ext cx="394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31% increase in ridership</a:t>
            </a:r>
            <a:endParaRPr lang="en-US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4953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We Are in Fall 2016</a:t>
            </a:r>
            <a:r>
              <a:rPr lang="en-US" sz="1800" dirty="0" smtClean="0"/>
              <a:t>(cont.)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1548"/>
            <a:ext cx="8229600" cy="5319252"/>
          </a:xfrm>
        </p:spPr>
        <p:txBody>
          <a:bodyPr/>
          <a:lstStyle/>
          <a:p>
            <a:r>
              <a:rPr lang="en-US" dirty="0" smtClean="0"/>
              <a:t>Overall cost per passenger</a:t>
            </a:r>
          </a:p>
          <a:p>
            <a:pPr lvl="1"/>
            <a:r>
              <a:rPr lang="en-US" dirty="0" smtClean="0"/>
              <a:t>FY 12 = $1.08</a:t>
            </a:r>
          </a:p>
          <a:p>
            <a:pPr lvl="1"/>
            <a:r>
              <a:rPr lang="en-US" dirty="0" smtClean="0"/>
              <a:t>FY 16 = $.99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Number of days in the fall semester when we reached “1 million rides”</a:t>
            </a:r>
          </a:p>
          <a:p>
            <a:pPr lvl="1"/>
            <a:r>
              <a:rPr lang="en-US" dirty="0" smtClean="0"/>
              <a:t>FY 13 – 26 days</a:t>
            </a:r>
          </a:p>
          <a:p>
            <a:pPr lvl="1"/>
            <a:r>
              <a:rPr lang="en-US" dirty="0" smtClean="0"/>
              <a:t>FY 14 – 24 days</a:t>
            </a:r>
          </a:p>
          <a:p>
            <a:pPr lvl="1"/>
            <a:r>
              <a:rPr lang="en-US" dirty="0" smtClean="0"/>
              <a:t>FY 15 – 22 days</a:t>
            </a:r>
          </a:p>
          <a:p>
            <a:pPr lvl="1"/>
            <a:r>
              <a:rPr lang="en-US" dirty="0" smtClean="0"/>
              <a:t>FY 16 – 20 days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51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On-Campus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55" y="1371600"/>
            <a:ext cx="8829368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Route 01 – Modify travel path through Reed 	Arena to avoid traffic congestion</a:t>
            </a:r>
          </a:p>
          <a:p>
            <a:r>
              <a:rPr lang="en-US" dirty="0" smtClean="0"/>
              <a:t>Route 04 – Shorten route to serve east 	campus only, transfer to get to west 	campus</a:t>
            </a:r>
          </a:p>
          <a:p>
            <a:r>
              <a:rPr lang="en-US" dirty="0" smtClean="0"/>
              <a:t>Route 06 and Route 08 – Combine and create 	a north to south route for 	campus</a:t>
            </a:r>
          </a:p>
          <a:p>
            <a:r>
              <a:rPr lang="en-US" dirty="0" smtClean="0"/>
              <a:t>Reallocating </a:t>
            </a:r>
            <a:r>
              <a:rPr lang="en-US" dirty="0"/>
              <a:t>buses from off campus to on </a:t>
            </a:r>
            <a:r>
              <a:rPr lang="en-US" dirty="0" smtClean="0"/>
              <a:t>	campus </a:t>
            </a:r>
            <a:r>
              <a:rPr lang="en-US" dirty="0"/>
              <a:t>to better serve needs mid-day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8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4735"/>
          </a:xfrm>
        </p:spPr>
        <p:txBody>
          <a:bodyPr>
            <a:normAutofit/>
          </a:bodyPr>
          <a:lstStyle/>
          <a:p>
            <a:r>
              <a:rPr lang="en-US" dirty="0" smtClean="0"/>
              <a:t>Route 01 Modification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866" y="780339"/>
            <a:ext cx="7446268" cy="56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01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648" y="1371600"/>
            <a:ext cx="8790432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Modify route to avoid </a:t>
            </a:r>
            <a:r>
              <a:rPr lang="en-US" dirty="0"/>
              <a:t>traffic congestion </a:t>
            </a:r>
            <a:r>
              <a:rPr lang="en-US" dirty="0" smtClean="0"/>
              <a:t>from 	perimeter </a:t>
            </a:r>
            <a:r>
              <a:rPr lang="en-US" dirty="0"/>
              <a:t>of Reed Arena to inner </a:t>
            </a:r>
            <a:r>
              <a:rPr lang="en-US" dirty="0" smtClean="0"/>
              <a:t>loop </a:t>
            </a:r>
            <a:r>
              <a:rPr lang="en-US" dirty="0"/>
              <a:t>and </a:t>
            </a:r>
            <a:r>
              <a:rPr lang="en-US" dirty="0" smtClean="0"/>
              <a:t>	add </a:t>
            </a:r>
            <a:r>
              <a:rPr lang="en-US" dirty="0"/>
              <a:t>a </a:t>
            </a:r>
            <a:r>
              <a:rPr lang="en-US" dirty="0" smtClean="0"/>
              <a:t>stop</a:t>
            </a:r>
          </a:p>
          <a:p>
            <a:r>
              <a:rPr lang="en-US" dirty="0" smtClean="0"/>
              <a:t>Provide additional stops to service more 	parkers 	at Reed Arena</a:t>
            </a:r>
            <a:endParaRPr lang="en-US" dirty="0"/>
          </a:p>
          <a:p>
            <a:r>
              <a:rPr lang="en-US" dirty="0" smtClean="0"/>
              <a:t>Add </a:t>
            </a:r>
            <a:r>
              <a:rPr lang="en-US" dirty="0"/>
              <a:t>stop across from the Rec Center</a:t>
            </a:r>
          </a:p>
          <a:p>
            <a:r>
              <a:rPr lang="en-US" dirty="0"/>
              <a:t>Add a bus from Route 04 to add capacity to 	route</a:t>
            </a:r>
          </a:p>
          <a:p>
            <a:r>
              <a:rPr lang="en-US" dirty="0" smtClean="0"/>
              <a:t>6 buses </a:t>
            </a:r>
          </a:p>
          <a:p>
            <a:r>
              <a:rPr lang="en-US" dirty="0" smtClean="0"/>
              <a:t>5 minutes </a:t>
            </a:r>
            <a:r>
              <a:rPr lang="en-US" dirty="0"/>
              <a:t>between buses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846DBD0-3718-4F60-B10C-1845BE15B178}" vid="{7175CC4B-FE8D-487A-BF70-F88AFE3840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TStemplate2</Template>
  <TotalTime>10321</TotalTime>
  <Words>809</Words>
  <Application>Microsoft Office PowerPoint</Application>
  <PresentationFormat>On-screen Show (4:3)</PresentationFormat>
  <Paragraphs>122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TStemplate</vt:lpstr>
      <vt:lpstr>Fall 2017</vt:lpstr>
      <vt:lpstr>Overarching Principles</vt:lpstr>
      <vt:lpstr>Operation Focus for 2017</vt:lpstr>
      <vt:lpstr>Student Population</vt:lpstr>
      <vt:lpstr>Where We are in Fall 2016</vt:lpstr>
      <vt:lpstr>Where We Are in Fall 2016(cont.)</vt:lpstr>
      <vt:lpstr>On-Campus Modifications</vt:lpstr>
      <vt:lpstr>Route 01 Modification</vt:lpstr>
      <vt:lpstr>Route 01 Modifications</vt:lpstr>
      <vt:lpstr>Route 04 Modifications</vt:lpstr>
      <vt:lpstr>Route 04 Modifications</vt:lpstr>
      <vt:lpstr>Usage of Wehner Stops</vt:lpstr>
      <vt:lpstr>Current Route 06 and Route 08</vt:lpstr>
      <vt:lpstr>Proposed Route 06 GSC and  Route 06 Blue Bell</vt:lpstr>
      <vt:lpstr>Proposed Route 06-GSC and Route 06-Blue Bell</vt:lpstr>
      <vt:lpstr>Off-Campus Modifications</vt:lpstr>
      <vt:lpstr>Route 12</vt:lpstr>
      <vt:lpstr>Accommodating Ridership for Park West</vt:lpstr>
      <vt:lpstr>Proposed Route 35 and  Current Route 36</vt:lpstr>
      <vt:lpstr>Night Routes 34 and 36</vt:lpstr>
      <vt:lpstr>Reallocating Resources</vt:lpstr>
      <vt:lpstr>Matching Buses to Ridership</vt:lpstr>
      <vt:lpstr>Matching Buses to Ridership(cont.)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Dillard, Madeline K.</cp:lastModifiedBy>
  <cp:revision>352</cp:revision>
  <dcterms:created xsi:type="dcterms:W3CDTF">2013-01-30T18:40:09Z</dcterms:created>
  <dcterms:modified xsi:type="dcterms:W3CDTF">2016-11-02T16:17:43Z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309661293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mdillard@tamu.edu</vt:lpwstr>
  </property>
  <property fmtid="{D5CDD505-2E9C-101B-9397-08002B2CF9AE}" pid="6" name="_AuthorEmailDisplayName">
    <vt:lpwstr>Dillard, Madeline K</vt:lpwstr>
  </property>
  <property fmtid="{D5CDD505-2E9C-101B-9397-08002B2CF9AE}" pid="7" name="_PreviousAdHocReviewCycleID">
    <vt:i4>735662676</vt:i4>
  </property>
</Properties>
</file>