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6" r:id="rId4"/>
    <p:sldId id="307" r:id="rId5"/>
    <p:sldId id="286" r:id="rId6"/>
    <p:sldId id="295" r:id="rId7"/>
    <p:sldId id="309" r:id="rId8"/>
    <p:sldId id="310" r:id="rId9"/>
    <p:sldId id="308" r:id="rId10"/>
    <p:sldId id="311" r:id="rId11"/>
    <p:sldId id="314" r:id="rId12"/>
    <p:sldId id="315" r:id="rId13"/>
    <p:sldId id="316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39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</a:p>
          <a:p>
            <a:r>
              <a:rPr lang="en-US" dirty="0" smtClean="0"/>
              <a:t>All of these cons are because of 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Priority Bay Spaces help</a:t>
            </a:r>
            <a:r>
              <a:rPr lang="en-US" baseline="0" dirty="0" smtClean="0"/>
              <a:t> accommodate RNS customers who don’t like the new </a:t>
            </a:r>
            <a:r>
              <a:rPr lang="en-US" baseline="0" dirty="0" err="1" smtClean="0"/>
              <a:t>ungated</a:t>
            </a:r>
            <a:r>
              <a:rPr lang="en-US" baseline="0" smtClean="0"/>
              <a:t> arrangement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Northside Parking Garage Study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TSAC</a:t>
            </a:r>
          </a:p>
          <a:p>
            <a:r>
              <a:rPr lang="en-US" sz="2400" dirty="0" smtClean="0"/>
              <a:t>April 3, 2013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 New External Gates – Move Internal Gates to 3</a:t>
            </a:r>
            <a:r>
              <a:rPr lang="en-US" baseline="30000" dirty="0" smtClean="0"/>
              <a:t>rd</a:t>
            </a:r>
            <a:r>
              <a:rPr lang="en-US" dirty="0" smtClean="0"/>
              <a:t> Floor 	*</a:t>
            </a:r>
            <a:r>
              <a:rPr lang="en-US" sz="2000" dirty="0" smtClean="0"/>
              <a:t>(Similar to University Center Garage)</a:t>
            </a:r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u="sng" dirty="0" smtClean="0"/>
              <a:t>PROS</a:t>
            </a:r>
            <a:r>
              <a:rPr lang="en-US" dirty="0" smtClean="0"/>
              <a:t>					</a:t>
            </a:r>
            <a:r>
              <a:rPr lang="en-US" u="sng" dirty="0" smtClean="0"/>
              <a:t>CONS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Control of Reserved </a:t>
            </a:r>
            <a:r>
              <a:rPr lang="en-US" dirty="0" smtClean="0"/>
              <a:t>Spaces	- Too Many Visitor Spaces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Increased </a:t>
            </a:r>
            <a:r>
              <a:rPr lang="en-US" dirty="0"/>
              <a:t>service for both </a:t>
            </a:r>
            <a:r>
              <a:rPr lang="en-US" dirty="0" smtClean="0"/>
              <a:t> 	- </a:t>
            </a:r>
            <a:r>
              <a:rPr lang="en-US" dirty="0"/>
              <a:t>Less Flexibility</a:t>
            </a:r>
          </a:p>
          <a:p>
            <a:pPr marL="0" indent="0">
              <a:buNone/>
            </a:pPr>
            <a:r>
              <a:rPr lang="en-US" dirty="0" smtClean="0"/>
              <a:t>   permit </a:t>
            </a:r>
            <a:r>
              <a:rPr lang="en-US" dirty="0"/>
              <a:t>holder and </a:t>
            </a:r>
            <a:r>
              <a:rPr lang="en-US" dirty="0" smtClean="0"/>
              <a:t>visitor	- </a:t>
            </a:r>
            <a:r>
              <a:rPr lang="en-US" dirty="0"/>
              <a:t>More </a:t>
            </a:r>
            <a:r>
              <a:rPr lang="en-US" dirty="0" smtClean="0"/>
              <a:t>Equipment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by reduced violations		- Fewer student permits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6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dirty="0" smtClean="0"/>
              <a:t>New External Gates - Add 2</a:t>
            </a:r>
            <a:r>
              <a:rPr lang="en-US" baseline="30000" dirty="0" smtClean="0"/>
              <a:t>nd</a:t>
            </a:r>
            <a:r>
              <a:rPr lang="en-US" dirty="0" smtClean="0"/>
              <a:t> Gated Priority Bay and Remove Upper Level Gates </a:t>
            </a:r>
          </a:p>
          <a:p>
            <a:pPr marL="0" indent="0">
              <a:buNone/>
            </a:pPr>
            <a:r>
              <a:rPr lang="en-US" u="sng" dirty="0" smtClean="0"/>
              <a:t>PROS</a:t>
            </a:r>
            <a:r>
              <a:rPr lang="en-US" dirty="0" smtClean="0"/>
              <a:t>				</a:t>
            </a:r>
            <a:r>
              <a:rPr lang="en-US" u="sng" dirty="0" smtClean="0"/>
              <a:t>CONS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- Precision			- Increased Risk of Reserved </a:t>
            </a:r>
            <a:r>
              <a:rPr lang="en-US" dirty="0"/>
              <a:t>	 - Flexibility </a:t>
            </a:r>
            <a:r>
              <a:rPr lang="en-US" dirty="0" smtClean="0"/>
              <a:t>			   Space Violation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Less </a:t>
            </a:r>
            <a:r>
              <a:rPr lang="en-US" dirty="0"/>
              <a:t>Equipment 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ADA </a:t>
            </a:r>
            <a:r>
              <a:rPr lang="en-US" dirty="0" smtClean="0"/>
              <a:t>Flexibility		   </a:t>
            </a:r>
          </a:p>
          <a:p>
            <a:pPr marL="0" indent="0">
              <a:buNone/>
            </a:pPr>
            <a:r>
              <a:rPr lang="en-US" dirty="0" smtClean="0"/>
              <a:t>- Adds 41 Reserved Spaces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to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14457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	New External Gates - </a:t>
            </a:r>
            <a:r>
              <a:rPr lang="en-US" sz="2400" dirty="0" smtClean="0"/>
              <a:t>Close University Drive Entry/Exit</a:t>
            </a:r>
            <a:endParaRPr lang="en-US" sz="1800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PROS</a:t>
            </a:r>
            <a:r>
              <a:rPr lang="en-US" dirty="0" smtClean="0"/>
              <a:t>				</a:t>
            </a:r>
            <a:r>
              <a:rPr lang="en-US" u="sng" dirty="0" smtClean="0"/>
              <a:t>CONS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- Improved Traffic Flow	</a:t>
            </a:r>
            <a:r>
              <a:rPr lang="en-US" dirty="0"/>
              <a:t> - </a:t>
            </a:r>
            <a:r>
              <a:rPr lang="en-US" dirty="0" smtClean="0"/>
              <a:t>Initial Customer Perception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745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	No New Gates - Close University Drive Entry/Exit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PROS</a:t>
            </a:r>
            <a:r>
              <a:rPr lang="en-US" dirty="0" smtClean="0"/>
              <a:t>				</a:t>
            </a:r>
            <a:r>
              <a:rPr lang="en-US" u="sng" dirty="0" smtClean="0"/>
              <a:t>CONS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- Improved Traffic Flow	</a:t>
            </a:r>
            <a:r>
              <a:rPr lang="en-US" dirty="0"/>
              <a:t> - </a:t>
            </a:r>
            <a:r>
              <a:rPr lang="en-US" dirty="0" smtClean="0"/>
              <a:t>Initial Customer Perception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4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Preferred Control Option</a:t>
            </a:r>
          </a:p>
          <a:p>
            <a:r>
              <a:rPr lang="en-US" dirty="0" smtClean="0"/>
              <a:t>Prepare Plans and Specifications for Implementation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Need for Increased Visitor Parking in the Northside Garage</a:t>
            </a:r>
          </a:p>
          <a:p>
            <a:r>
              <a:rPr lang="en-US" dirty="0" smtClean="0"/>
              <a:t>Using Equipment to improve circulation and efficiency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65421"/>
            <a:ext cx="3581400" cy="176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K:\FRI_Civil\66077001\2 Photos\Elevations\Parking Garage\North\IMG_0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70058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Visitor</a:t>
            </a:r>
            <a:r>
              <a:rPr lang="en-US" dirty="0" smtClean="0"/>
              <a:t>    = 	163 Spaces</a:t>
            </a:r>
          </a:p>
          <a:p>
            <a:r>
              <a:rPr lang="en-US" sz="2400" dirty="0" smtClean="0"/>
              <a:t>Reserved</a:t>
            </a:r>
            <a:r>
              <a:rPr lang="en-US" dirty="0" smtClean="0"/>
              <a:t>=  469 Spaces</a:t>
            </a:r>
          </a:p>
          <a:p>
            <a:r>
              <a:rPr lang="en-US" sz="2400" dirty="0" smtClean="0"/>
              <a:t>Regular</a:t>
            </a:r>
            <a:r>
              <a:rPr lang="en-US" dirty="0" smtClean="0"/>
              <a:t>  =	1,175 Spaces</a:t>
            </a:r>
          </a:p>
          <a:p>
            <a:r>
              <a:rPr lang="en-US" sz="2400" dirty="0" smtClean="0"/>
              <a:t>ADA</a:t>
            </a:r>
            <a:r>
              <a:rPr lang="en-US" dirty="0" smtClean="0"/>
              <a:t>       = 	29 Spaces</a:t>
            </a:r>
          </a:p>
          <a:p>
            <a:r>
              <a:rPr lang="en-US" sz="2400" u="sng" dirty="0" smtClean="0"/>
              <a:t>Other</a:t>
            </a:r>
            <a:r>
              <a:rPr lang="en-US" u="sng" dirty="0" smtClean="0"/>
              <a:t>     =	1 Space  	</a:t>
            </a:r>
          </a:p>
          <a:p>
            <a:pPr marL="0" indent="0">
              <a:buNone/>
            </a:pPr>
            <a:r>
              <a:rPr lang="en-US" dirty="0" smtClean="0"/>
              <a:t>	       = 	1,837 Spaces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02" y="1285875"/>
            <a:ext cx="2486998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13" y="2743200"/>
            <a:ext cx="47307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7120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Supply / Demand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Real Time Data Counts</a:t>
            </a:r>
          </a:p>
          <a:p>
            <a:r>
              <a:rPr lang="en-US" dirty="0" smtClean="0"/>
              <a:t>Traffic Counts</a:t>
            </a:r>
          </a:p>
          <a:p>
            <a:r>
              <a:rPr lang="en-US" dirty="0" smtClean="0"/>
              <a:t>Field Observed          Visitor Demand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084">
            <a:off x="3020842" y="3344362"/>
            <a:ext cx="3200400" cy="22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963">
            <a:off x="3570295" y="2476090"/>
            <a:ext cx="3200400" cy="22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042">
            <a:off x="4697805" y="1952141"/>
            <a:ext cx="3200400" cy="22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0832">
            <a:off x="5437147" y="2991347"/>
            <a:ext cx="3200400" cy="22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/ Demand Study Results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Visitor Peak Hour Tuesday / Thursday is 1:00 p.m. to 2:00 p.m.</a:t>
            </a:r>
          </a:p>
          <a:p>
            <a:r>
              <a:rPr lang="en-US" dirty="0" smtClean="0"/>
              <a:t>Latent Visitor Demand     = 63 Visitor Parkers in the Peak Hour</a:t>
            </a:r>
          </a:p>
          <a:p>
            <a:r>
              <a:rPr lang="en-US" dirty="0"/>
              <a:t>Recommended Visitor Parking = </a:t>
            </a:r>
          </a:p>
          <a:p>
            <a:pPr marL="0" indent="0">
              <a:buNone/>
            </a:pPr>
            <a:r>
              <a:rPr lang="en-US" dirty="0"/>
              <a:t>    (163 + 63 + 10%)</a:t>
            </a:r>
          </a:p>
          <a:p>
            <a:pPr marL="0" indent="0">
              <a:buNone/>
            </a:pPr>
            <a:r>
              <a:rPr lang="en-US" dirty="0"/>
              <a:t>    = 250 Spaces </a:t>
            </a:r>
            <a:r>
              <a:rPr lang="en-US" dirty="0" smtClean="0"/>
              <a:t>+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41" y="1752600"/>
            <a:ext cx="2739459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Access Analysis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Close University Drive Entry / Exit</a:t>
            </a:r>
          </a:p>
          <a:p>
            <a:r>
              <a:rPr lang="en-US" dirty="0" smtClean="0"/>
              <a:t>Place Entry / Exit Gates at Ireland and New Streets</a:t>
            </a:r>
          </a:p>
          <a:p>
            <a:r>
              <a:rPr lang="en-US" dirty="0" smtClean="0"/>
              <a:t>Place Exit Gates to Asbury Street</a:t>
            </a:r>
          </a:p>
          <a:p>
            <a:r>
              <a:rPr lang="en-US" dirty="0" smtClean="0"/>
              <a:t>Accommodate Pay on Foot and/or Pay in Lane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85" y="1837459"/>
            <a:ext cx="4693702" cy="401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486400" y="2971800"/>
            <a:ext cx="381000" cy="2286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62600" y="2895600"/>
            <a:ext cx="228600" cy="381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15970" y="3505200"/>
            <a:ext cx="427630" cy="1524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38800" y="3352800"/>
            <a:ext cx="228600" cy="381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8150842">
            <a:off x="7251065" y="3456960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892427">
            <a:off x="7388819" y="3567642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501265">
            <a:off x="5751572" y="4722584"/>
            <a:ext cx="424471" cy="1453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3832087">
            <a:off x="6484578" y="4696536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929663">
            <a:off x="6389157" y="4781902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150842">
            <a:off x="7096979" y="3324840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312621">
            <a:off x="5632679" y="4579341"/>
            <a:ext cx="4191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/ Access Analysis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86513" cy="51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257800" y="5715000"/>
            <a:ext cx="685800" cy="5334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57800" y="5715000"/>
            <a:ext cx="609601" cy="5334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External Gates - No Internal Gates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sz="2000" dirty="0" smtClean="0"/>
              <a:t>(Similar to Central Campus Garage)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u="sng" dirty="0" smtClean="0"/>
              <a:t>PROS</a:t>
            </a:r>
            <a:r>
              <a:rPr lang="en-US" dirty="0" smtClean="0"/>
              <a:t>				</a:t>
            </a:r>
            <a:r>
              <a:rPr lang="en-US" u="sng" dirty="0" smtClean="0"/>
              <a:t>CONS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- Precision			- Increased Risk of Reserved </a:t>
            </a:r>
            <a:r>
              <a:rPr lang="en-US" dirty="0"/>
              <a:t>	 - Flexibility </a:t>
            </a:r>
            <a:r>
              <a:rPr lang="en-US" dirty="0" smtClean="0"/>
              <a:t>			   Space Violation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Less </a:t>
            </a:r>
            <a:r>
              <a:rPr lang="en-US" dirty="0"/>
              <a:t>Equipment </a:t>
            </a:r>
            <a:r>
              <a:rPr lang="en-US" dirty="0" smtClean="0"/>
              <a:t>		- Increase Reserved Space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ADA </a:t>
            </a:r>
            <a:r>
              <a:rPr lang="en-US" dirty="0"/>
              <a:t>Flexibility </a:t>
            </a:r>
            <a:r>
              <a:rPr lang="en-US" dirty="0" smtClean="0"/>
              <a:t>		  Signage and/or equipment</a:t>
            </a:r>
          </a:p>
          <a:p>
            <a:pPr marL="0" indent="0">
              <a:buNone/>
            </a:pPr>
            <a:r>
              <a:rPr lang="en-US" dirty="0" smtClean="0"/>
              <a:t>				- Decreased service for both </a:t>
            </a:r>
          </a:p>
          <a:p>
            <a:pPr marL="0" indent="0">
              <a:buNone/>
            </a:pPr>
            <a:r>
              <a:rPr lang="en-US" sz="1400" dirty="0" smtClean="0"/>
              <a:t>* Priority Bay Would Remain</a:t>
            </a:r>
            <a:r>
              <a:rPr lang="en-US" dirty="0" smtClean="0"/>
              <a:t>	</a:t>
            </a:r>
            <a:r>
              <a:rPr lang="en-US" dirty="0"/>
              <a:t> 	</a:t>
            </a:r>
            <a:r>
              <a:rPr lang="en-US" dirty="0" smtClean="0"/>
              <a:t>   permit holder and visitor</a:t>
            </a:r>
          </a:p>
        </p:txBody>
      </p:sp>
    </p:spTree>
    <p:extLst>
      <p:ext uri="{BB962C8B-B14F-4D97-AF65-F5344CB8AC3E}">
        <p14:creationId xmlns:p14="http://schemas.microsoft.com/office/powerpoint/2010/main" val="32759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2154</TotalTime>
  <Words>221</Words>
  <Application>Microsoft Office PowerPoint</Application>
  <PresentationFormat>On-screen Show (4:3)</PresentationFormat>
  <Paragraphs>79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TStemplate</vt:lpstr>
      <vt:lpstr>Northside Parking Garage Study</vt:lpstr>
      <vt:lpstr>Study Elements</vt:lpstr>
      <vt:lpstr>Existing Conditions</vt:lpstr>
      <vt:lpstr>Existing Conditions</vt:lpstr>
      <vt:lpstr>Visitor Supply / Demand Study</vt:lpstr>
      <vt:lpstr>Supply / Demand Study Results</vt:lpstr>
      <vt:lpstr>Traffic / Access Analysis</vt:lpstr>
      <vt:lpstr>Traffic / Access Analysis</vt:lpstr>
      <vt:lpstr>Implementation Options</vt:lpstr>
      <vt:lpstr>Implementation Options</vt:lpstr>
      <vt:lpstr>Implementation Options</vt:lpstr>
      <vt:lpstr>Implementation Options</vt:lpstr>
      <vt:lpstr>Implementation Options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Update</dc:title>
  <dc:creator>Ronald E. Steedly</dc:creator>
  <cp:lastModifiedBy>Sears, Jolene</cp:lastModifiedBy>
  <cp:revision>114</cp:revision>
  <dcterms:created xsi:type="dcterms:W3CDTF">2011-10-17T15:46:34Z</dcterms:created>
  <dcterms:modified xsi:type="dcterms:W3CDTF">2013-05-02T22:04:25Z</dcterms:modified>
</cp:coreProperties>
</file>